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fntdata" ContentType="application/x-fontdata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EBE6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028700" y="3200000"/>
            <a:ext cx="16230600" cy="16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14000"/>
              </a:lnSpc>
            </a:pPr>
            <a:r>
              <a:rPr sz="10000" b="1">
                <a:solidFill>
                  <a:srgbClr val="2B2B2B"/>
                </a:solidFill>
                <a:latin typeface="Arial Unicode MS"/>
              </a:rPr>
              <a:t>ESPECIALIDAD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68979" y="5200000"/>
            <a:ext cx="9550042" cy="5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sz="2400" b="0">
                <a:solidFill>
                  <a:srgbClr val="2B2B2B"/>
                </a:solidFill>
                <a:latin typeface="Mukti"/>
              </a:rPr>
              <a:t>TÍTULO DE LA PRESENTACIÓN</a:t>
            </a:r>
          </a:p>
        </p:txBody>
      </p:sp>
      <p:sp>
        <p:nvSpPr>
          <p:cNvPr id="4" name="Rectangle 3"/>
          <p:cNvSpPr/>
          <p:nvPr/>
        </p:nvSpPr>
        <p:spPr>
          <a:xfrm>
            <a:off x="7000000" y="5900000"/>
            <a:ext cx="4288000" cy="254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368979" y="6100000"/>
            <a:ext cx="9550042" cy="54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sz="3200" b="0">
                <a:solidFill>
                  <a:srgbClr val="2B2B2B"/>
                </a:solidFill>
                <a:latin typeface="Mukti"/>
              </a:rPr>
              <a:t>NOMBRE DEL EXPOSITOR/A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68979" y="6700000"/>
            <a:ext cx="9550042" cy="4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sz="2400" b="0">
                <a:solidFill>
                  <a:srgbClr val="666666"/>
                </a:solidFill>
                <a:latin typeface="Mukti"/>
              </a:rPr>
              <a:t>Institución / Especialidad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72465"/>
            <a:ext cx="5032023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sz="2100" b="0">
                <a:solidFill>
                  <a:srgbClr val="B6905A">
                    <a:alpha val="53000"/>
                  </a:srgbClr>
                </a:solidFill>
                <a:latin typeface="Mukti"/>
              </a:rPr>
              <a:t>CONVENTION 2026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646280" y="672465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sz="2100" b="0">
                <a:solidFill>
                  <a:srgbClr val="B6905A">
                    <a:alpha val="50000"/>
                  </a:srgbClr>
                </a:solidFill>
                <a:latin typeface="Mukti"/>
              </a:rPr>
              <a:t>MARZO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28700" y="9061132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sz="2100" b="0">
                <a:solidFill>
                  <a:srgbClr val="A37B40"/>
                </a:solidFill>
                <a:latin typeface="Mukti"/>
              </a:rPr>
              <a:t>@RTINTERNATIONAL</a:t>
            </a:r>
          </a:p>
        </p:txBody>
      </p:sp>
      <p:pic>
        <p:nvPicPr>
          <p:cNvPr id="10" name="Picture 9" descr="CONVENCION 202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790" y="8388832"/>
            <a:ext cx="1749448" cy="174944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410910" y="7868354"/>
            <a:ext cx="18698910" cy="127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EBE6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434135" y="2097424"/>
            <a:ext cx="15400000" cy="9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sz="4800" b="1">
                <a:solidFill>
                  <a:srgbClr val="2B2B2B"/>
                </a:solidFill>
                <a:latin typeface="Arial Unicode MS"/>
              </a:rPr>
              <a:t>APORTE DE LA ESPECIALIDAD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4135" y="2850000"/>
            <a:ext cx="15400000" cy="5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sz="1800" b="0">
                <a:solidFill>
                  <a:srgbClr val="808080"/>
                </a:solidFill>
                <a:latin typeface="Mukti"/>
              </a:rPr>
              <a:t>¿Cuál es la contribución específica de su disciplina en este caso?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34135" y="3500000"/>
            <a:ext cx="15400000" cy="40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sz="2000" b="0">
                <a:solidFill>
                  <a:srgbClr val="999999"/>
                </a:solidFill>
                <a:latin typeface="Mukti"/>
              </a:rPr>
              <a:t>• Describa el aporte de su especialidad
• Hallazgos relevantes
• Implicancias para el manejo del caso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72465"/>
            <a:ext cx="5032023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sz="2100" b="0">
                <a:solidFill>
                  <a:srgbClr val="B6905A">
                    <a:alpha val="53000"/>
                  </a:srgbClr>
                </a:solidFill>
                <a:latin typeface="Mukti"/>
              </a:rPr>
              <a:t>CONVENTION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646280" y="672465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sz="2100" b="0">
                <a:solidFill>
                  <a:srgbClr val="B6905A">
                    <a:alpha val="50000"/>
                  </a:srgbClr>
                </a:solidFill>
                <a:latin typeface="Mukti"/>
              </a:rPr>
              <a:t>MARZO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700" y="9061132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sz="2100" b="0">
                <a:solidFill>
                  <a:srgbClr val="A37B40"/>
                </a:solidFill>
                <a:latin typeface="Mukti"/>
              </a:rPr>
              <a:t>@RTINTERNATIONAL</a:t>
            </a:r>
          </a:p>
        </p:txBody>
      </p:sp>
      <p:pic>
        <p:nvPicPr>
          <p:cNvPr id="8" name="Picture 7" descr="CONVENCION 202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790" y="8388832"/>
            <a:ext cx="1749448" cy="174944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10910" y="7868354"/>
            <a:ext cx="18698910" cy="127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EBE6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434135" y="2097424"/>
            <a:ext cx="15400000" cy="9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sz="4800" b="1">
                <a:solidFill>
                  <a:srgbClr val="2B2B2B"/>
                </a:solidFill>
                <a:latin typeface="Arial Unicode MS"/>
              </a:rPr>
              <a:t>PUNTO DE DECISIÓN CLÍNICA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4135" y="2850000"/>
            <a:ext cx="15400000" cy="5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sz="1800" b="0">
                <a:solidFill>
                  <a:srgbClr val="808080"/>
                </a:solidFill>
                <a:latin typeface="Mukti"/>
              </a:rPr>
              <a:t>¿Cuál es el punto de decisión clínica relevante?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34135" y="3500000"/>
            <a:ext cx="15400000" cy="40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sz="2000" b="0">
                <a:solidFill>
                  <a:srgbClr val="999999"/>
                </a:solidFill>
                <a:latin typeface="Mukti"/>
              </a:rPr>
              <a:t>• Identifique el punto de decisión clave
• Opciones terapéuticas consideradas
• Aspectos controversiales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72465"/>
            <a:ext cx="5032023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sz="2100" b="0">
                <a:solidFill>
                  <a:srgbClr val="B6905A">
                    <a:alpha val="53000"/>
                  </a:srgbClr>
                </a:solidFill>
                <a:latin typeface="Mukti"/>
              </a:rPr>
              <a:t>CONVENTION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646280" y="672465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sz="2100" b="0">
                <a:solidFill>
                  <a:srgbClr val="B6905A">
                    <a:alpha val="50000"/>
                  </a:srgbClr>
                </a:solidFill>
                <a:latin typeface="Mukti"/>
              </a:rPr>
              <a:t>MARZO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700" y="9061132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sz="2100" b="0">
                <a:solidFill>
                  <a:srgbClr val="A37B40"/>
                </a:solidFill>
                <a:latin typeface="Mukti"/>
              </a:rPr>
              <a:t>@RTINTERNATIONAL</a:t>
            </a:r>
          </a:p>
        </p:txBody>
      </p:sp>
      <p:pic>
        <p:nvPicPr>
          <p:cNvPr id="8" name="Picture 7" descr="CONVENCION 202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790" y="8388832"/>
            <a:ext cx="1749448" cy="174944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10910" y="7868354"/>
            <a:ext cx="18698910" cy="127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EBE6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434135" y="2097424"/>
            <a:ext cx="15400000" cy="9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sz="4800" b="1">
                <a:solidFill>
                  <a:srgbClr val="2B2B2B"/>
                </a:solidFill>
                <a:latin typeface="Arial Unicode MS"/>
              </a:rPr>
              <a:t>CONDUCTA PROPUESTA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4135" y="2850000"/>
            <a:ext cx="15400000" cy="5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sz="1800" b="0">
                <a:solidFill>
                  <a:srgbClr val="808080"/>
                </a:solidFill>
                <a:latin typeface="Mukti"/>
              </a:rPr>
              <a:t>¿Cuál es la conducta que propone y por qué?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34135" y="3500000"/>
            <a:ext cx="15400000" cy="40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sz="2000" b="0">
                <a:solidFill>
                  <a:srgbClr val="999999"/>
                </a:solidFill>
                <a:latin typeface="Mukti"/>
              </a:rPr>
              <a:t>• Conducta terapéutica propuesta
• Justificación de la decisión
• Resultados esperados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72465"/>
            <a:ext cx="5032023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sz="2100" b="0">
                <a:solidFill>
                  <a:srgbClr val="B6905A">
                    <a:alpha val="53000"/>
                  </a:srgbClr>
                </a:solidFill>
                <a:latin typeface="Mukti"/>
              </a:rPr>
              <a:t>CONVENTION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646280" y="672465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sz="2100" b="0">
                <a:solidFill>
                  <a:srgbClr val="B6905A">
                    <a:alpha val="50000"/>
                  </a:srgbClr>
                </a:solidFill>
                <a:latin typeface="Mukti"/>
              </a:rPr>
              <a:t>MARZO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700" y="9061132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sz="2100" b="0">
                <a:solidFill>
                  <a:srgbClr val="A37B40"/>
                </a:solidFill>
                <a:latin typeface="Mukti"/>
              </a:rPr>
              <a:t>@RTINTERNATIONAL</a:t>
            </a:r>
          </a:p>
        </p:txBody>
      </p:sp>
      <p:pic>
        <p:nvPicPr>
          <p:cNvPr id="8" name="Picture 7" descr="CONVENCION 202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790" y="8388832"/>
            <a:ext cx="1749448" cy="174944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10910" y="7868354"/>
            <a:ext cx="18698910" cy="127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BEBE6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434135" y="2097424"/>
            <a:ext cx="15400000" cy="9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sz="4800" b="1">
                <a:solidFill>
                  <a:srgbClr val="2B2B2B"/>
                </a:solidFill>
                <a:latin typeface="Arial Unicode MS"/>
              </a:rPr>
              <a:t>FUNDAMENTO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4135" y="2850000"/>
            <a:ext cx="15400000" cy="5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sz="1800" b="0">
                <a:solidFill>
                  <a:srgbClr val="808080"/>
                </a:solidFill>
                <a:latin typeface="Mukti"/>
              </a:rPr>
              <a:t>Evidencia o experiencia institucional que sustenta la conducta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34135" y="3500000"/>
            <a:ext cx="15400000" cy="4000000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sz="2000" b="0">
                <a:solidFill>
                  <a:srgbClr val="999999"/>
                </a:solidFill>
                <a:latin typeface="Mukti"/>
              </a:rPr>
              <a:t>• Referencias clave (máximo 2-3)
• Experiencia institucional relevante
• Datos que soporten la decisión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72465"/>
            <a:ext cx="5032023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sz="2100" b="0">
                <a:solidFill>
                  <a:srgbClr val="B6905A">
                    <a:alpha val="53000"/>
                  </a:srgbClr>
                </a:solidFill>
                <a:latin typeface="Mukti"/>
              </a:rPr>
              <a:t>CONVENTION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646280" y="672465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sz="2100" b="0">
                <a:solidFill>
                  <a:srgbClr val="B6905A">
                    <a:alpha val="50000"/>
                  </a:srgbClr>
                </a:solidFill>
                <a:latin typeface="Mukti"/>
              </a:rPr>
              <a:t>MARZO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700" y="9061132"/>
            <a:ext cx="3613020" cy="356235"/>
          </a:xfrm>
          <a:prstGeom prst="rect">
            <a:avLst/>
          </a:prstGeom>
          <a:noFill/>
        </p:spPr>
        <p:txBody>
          <a:bodyPr wrap="square" tIns="0" bIns="0" l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sz="2100" b="0">
                <a:solidFill>
                  <a:srgbClr val="A37B40"/>
                </a:solidFill>
                <a:latin typeface="Mukti"/>
              </a:rPr>
              <a:t>@RTINTERNATIONAL</a:t>
            </a:r>
          </a:p>
        </p:txBody>
      </p:sp>
      <p:pic>
        <p:nvPicPr>
          <p:cNvPr id="8" name="Picture 7" descr="CONVENCION 202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790" y="8388832"/>
            <a:ext cx="1749448" cy="174944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10910" y="7868354"/>
            <a:ext cx="18698910" cy="12700"/>
          </a:xfrm>
          <a:prstGeom prst="rect">
            <a:avLst/>
          </a:prstGeom>
          <a:solidFill>
            <a:srgbClr val="B690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